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8F2B8B3-9132-4801-B59C-2FA5EBA0D516}" type="datetimeFigureOut">
              <a:rPr lang="ru-RU" smtClean="0"/>
              <a:t>10.12.2021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C20CA53-CA41-41B4-A2B5-C646C58416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F2B8B3-9132-4801-B59C-2FA5EBA0D516}" type="datetimeFigureOut">
              <a:rPr lang="ru-RU" smtClean="0"/>
              <a:t>10.12.2021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20CA53-CA41-41B4-A2B5-C646C58416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F2B8B3-9132-4801-B59C-2FA5EBA0D516}" type="datetimeFigureOut">
              <a:rPr lang="ru-RU" smtClean="0"/>
              <a:t>10.12.2021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20CA53-CA41-41B4-A2B5-C646C58416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F2B8B3-9132-4801-B59C-2FA5EBA0D516}" type="datetimeFigureOut">
              <a:rPr lang="ru-RU" smtClean="0"/>
              <a:t>10.12.2021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20CA53-CA41-41B4-A2B5-C646C58416B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F2B8B3-9132-4801-B59C-2FA5EBA0D516}" type="datetimeFigureOut">
              <a:rPr lang="ru-RU" smtClean="0"/>
              <a:t>10.12.2021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20CA53-CA41-41B4-A2B5-C646C58416B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F2B8B3-9132-4801-B59C-2FA5EBA0D516}" type="datetimeFigureOut">
              <a:rPr lang="ru-RU" smtClean="0"/>
              <a:t>10.12.2021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20CA53-CA41-41B4-A2B5-C646C58416B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F2B8B3-9132-4801-B59C-2FA5EBA0D516}" type="datetimeFigureOut">
              <a:rPr lang="ru-RU" smtClean="0"/>
              <a:t>10.12.2021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20CA53-CA41-41B4-A2B5-C646C58416B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F2B8B3-9132-4801-B59C-2FA5EBA0D516}" type="datetimeFigureOut">
              <a:rPr lang="ru-RU" smtClean="0"/>
              <a:t>10.12.2021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20CA53-CA41-41B4-A2B5-C646C58416BA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F2B8B3-9132-4801-B59C-2FA5EBA0D516}" type="datetimeFigureOut">
              <a:rPr lang="ru-RU" smtClean="0"/>
              <a:t>10.12.2021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20CA53-CA41-41B4-A2B5-C646C58416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8F2B8B3-9132-4801-B59C-2FA5EBA0D516}" type="datetimeFigureOut">
              <a:rPr lang="ru-RU" smtClean="0"/>
              <a:t>10.12.2021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20CA53-CA41-41B4-A2B5-C646C58416B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8F2B8B3-9132-4801-B59C-2FA5EBA0D516}" type="datetimeFigureOut">
              <a:rPr lang="ru-RU" smtClean="0"/>
              <a:t>10.12.2021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C20CA53-CA41-41B4-A2B5-C646C58416B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8F2B8B3-9132-4801-B59C-2FA5EBA0D516}" type="datetimeFigureOut">
              <a:rPr lang="ru-RU" smtClean="0"/>
              <a:t>10.12.2021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C20CA53-CA41-41B4-A2B5-C646C58416B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push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2856"/>
            <a:ext cx="7772400" cy="182976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i="1" dirty="0">
                <a:effectLst/>
              </a:rPr>
              <a:t>«Использование  многофункционального  методического пособия «Умная скатерть», одна из форм работы  с родителями детей дошкольного </a:t>
            </a:r>
            <a:r>
              <a:rPr lang="ru-RU" sz="3100" i="1" dirty="0" smtClean="0">
                <a:effectLst/>
              </a:rPr>
              <a:t>возраста»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95936" y="3356992"/>
            <a:ext cx="5040560" cy="2553698"/>
          </a:xfrm>
        </p:spPr>
        <p:txBody>
          <a:bodyPr>
            <a:normAutofit/>
          </a:bodyPr>
          <a:lstStyle/>
          <a:p>
            <a:pPr algn="just"/>
            <a:r>
              <a:rPr lang="ru-RU" sz="1400" dirty="0"/>
              <a:t>Подготовили и </a:t>
            </a:r>
            <a:r>
              <a:rPr lang="ru-RU" sz="1400" dirty="0" smtClean="0"/>
              <a:t>разработали</a:t>
            </a:r>
            <a:r>
              <a:rPr lang="en-US" sz="1400" dirty="0" smtClean="0"/>
              <a:t>:</a:t>
            </a:r>
            <a:endParaRPr lang="ru-RU" sz="1400" dirty="0"/>
          </a:p>
          <a:p>
            <a:pPr algn="just"/>
            <a:r>
              <a:rPr lang="ru-RU" sz="1400" b="1" i="1" dirty="0" smtClean="0"/>
              <a:t>воспитатель -</a:t>
            </a:r>
            <a:r>
              <a:rPr lang="ru-RU" sz="1400" i="1" dirty="0" smtClean="0"/>
              <a:t>Писарева </a:t>
            </a:r>
            <a:r>
              <a:rPr lang="ru-RU" sz="1400" i="1" dirty="0"/>
              <a:t>Людмила </a:t>
            </a:r>
            <a:r>
              <a:rPr lang="ru-RU" sz="1400" i="1" dirty="0" smtClean="0"/>
              <a:t>Ивановна, контактный телефон 89093900735</a:t>
            </a:r>
            <a:endParaRPr lang="ru-RU" sz="1400" dirty="0"/>
          </a:p>
          <a:p>
            <a:pPr algn="just"/>
            <a:r>
              <a:rPr lang="ru-RU" sz="1400" b="1" i="1" dirty="0" smtClean="0"/>
              <a:t>воспитатель-  </a:t>
            </a:r>
            <a:r>
              <a:rPr lang="ru-RU" sz="1400" i="1" dirty="0" smtClean="0"/>
              <a:t>Пышненко Ангелина Владимировна</a:t>
            </a:r>
            <a:r>
              <a:rPr lang="ru-RU" sz="1400" i="1" dirty="0"/>
              <a:t>,</a:t>
            </a:r>
            <a:r>
              <a:rPr lang="ru-RU" sz="1400" i="1" dirty="0" smtClean="0"/>
              <a:t> </a:t>
            </a:r>
            <a:r>
              <a:rPr lang="ru-RU" sz="1400" i="1" dirty="0"/>
              <a:t>контактный телефон </a:t>
            </a:r>
            <a:r>
              <a:rPr lang="ru-RU" sz="1400" i="1" dirty="0" smtClean="0"/>
              <a:t>89047575861</a:t>
            </a:r>
            <a:endParaRPr lang="ru-RU" sz="1400" dirty="0"/>
          </a:p>
          <a:p>
            <a:pPr algn="just"/>
            <a:endParaRPr lang="ru-RU" sz="1400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18864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b="1" i="1" dirty="0"/>
              <a:t>Муниципальное бюджетное дошкольное образовательное учреждение</a:t>
            </a:r>
            <a:endParaRPr lang="ru-RU" i="1" dirty="0"/>
          </a:p>
          <a:p>
            <a:pPr algn="ctr"/>
            <a:r>
              <a:rPr lang="ru-RU" b="1" i="1" dirty="0"/>
              <a:t>Детский сад  №23</a:t>
            </a:r>
            <a:endParaRPr lang="ru-RU" i="1" dirty="0"/>
          </a:p>
          <a:p>
            <a:pPr algn="ctr"/>
            <a:r>
              <a:rPr lang="ru-RU" b="1" i="1" dirty="0"/>
              <a:t>городского округа- город Камышин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419869316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3" y="4869160"/>
            <a:ext cx="8784976" cy="1988840"/>
          </a:xfrm>
        </p:spPr>
        <p:txBody>
          <a:bodyPr>
            <a:normAutofit fontScale="70000" lnSpcReduction="20000"/>
          </a:bodyPr>
          <a:lstStyle/>
          <a:p>
            <a:r>
              <a:rPr lang="ru-RU" b="1" i="1" dirty="0">
                <a:solidFill>
                  <a:srgbClr val="FF0000"/>
                </a:solidFill>
              </a:rPr>
              <a:t>Цель. </a:t>
            </a:r>
            <a:r>
              <a:rPr lang="ru-RU" b="1" i="1" dirty="0"/>
              <a:t>С</a:t>
            </a:r>
            <a:r>
              <a:rPr lang="ru-RU" i="1" dirty="0"/>
              <a:t>формировать у детей представление о необходимости заботы о своем здоровье, о важности правильного питания. Познакомить детей с понятием “витамины”, сформировать у них представление о необходимости наличия </a:t>
            </a:r>
            <a:r>
              <a:rPr lang="ru-RU" b="1" i="1" dirty="0"/>
              <a:t>в</a:t>
            </a:r>
            <a:r>
              <a:rPr lang="ru-RU" i="1" dirty="0"/>
              <a:t>итаминов в организме человека, о полезных продуктах, в которых содержатся витамины; воспитать у детей потребность правильно питаться, воспитывать чувство сопереживания, желание прийти на помощь.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>
                <a:effectLst/>
              </a:rPr>
              <a:t>2 </a:t>
            </a:r>
            <a:r>
              <a:rPr lang="ru-RU" i="1" dirty="0" smtClean="0">
                <a:effectLst/>
              </a:rPr>
              <a:t>сектор</a:t>
            </a:r>
            <a:r>
              <a:rPr lang="en-US" i="1" dirty="0" smtClean="0">
                <a:effectLst/>
              </a:rPr>
              <a:t>: </a:t>
            </a:r>
            <a:r>
              <a:rPr lang="ru-RU" i="1" dirty="0" smtClean="0">
                <a:effectLst/>
              </a:rPr>
              <a:t>«ЗОЖ-Здоровый образ жизни»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pic>
        <p:nvPicPr>
          <p:cNvPr id="4" name="Рисунок 3" descr="C:\Users\Lenovo\Desktop\все фото за года\фото дети камышин\20200127_164759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36"/>
          <a:stretch/>
        </p:blipFill>
        <p:spPr bwMode="auto">
          <a:xfrm>
            <a:off x="1547664" y="1388247"/>
            <a:ext cx="2664296" cy="338437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E:\методичка скатерть\методичка скатерть1\фото скатерть\20200127_16431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388248"/>
            <a:ext cx="2664296" cy="33843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535012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effectLst/>
              </a:rPr>
              <a:t>Консультации для родителей</a:t>
            </a:r>
            <a:br>
              <a:rPr lang="ru-RU" dirty="0">
                <a:effectLst/>
              </a:rPr>
            </a:br>
            <a:r>
              <a:rPr lang="ru-RU" i="1" dirty="0">
                <a:solidFill>
                  <a:srgbClr val="FF0000"/>
                </a:solidFill>
                <a:effectLst/>
              </a:rPr>
              <a:t>Здоровый образ жизни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pic>
        <p:nvPicPr>
          <p:cNvPr id="4" name="Рисунок 3" descr="C:\Users\Lenovo\Desktop\моя работа\консультация для родителей\консультация для род. здор. обр.жиз\y9yZTdY1KCk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148"/>
            <a:ext cx="3024336" cy="5257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Lenovo\Desktop\моя работа\консультация для родителей\консультация для род. здор. обр.жиз\wmcZhi2yaSA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484149"/>
            <a:ext cx="2813766" cy="525721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Lenovo\Desktop\моя работа\консультация для родителей\консультация для род. здор. обр.жиз\oV6Juo6SLlI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638" y="1484147"/>
            <a:ext cx="2730850" cy="52572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303655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effectLst/>
              </a:rPr>
              <a:t>Консультации для родителей </a:t>
            </a:r>
            <a:r>
              <a:rPr lang="ru-RU" i="1" dirty="0" err="1" smtClean="0">
                <a:solidFill>
                  <a:srgbClr val="FF0000"/>
                </a:solidFill>
                <a:effectLst/>
              </a:rPr>
              <a:t>Коронавирус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pic>
        <p:nvPicPr>
          <p:cNvPr id="4" name="Объект 3" descr="C:\Users\Lenovo\Desktop\консультациидля родителей\консуль корон. вирус\20201022_143855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93" y="1465637"/>
            <a:ext cx="3024336" cy="5112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Lenovo\Desktop\консультациидля родителей\консуль корон. вирус\cd03f564cbc7d01953c94e8d9ee6c81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460" y="1454696"/>
            <a:ext cx="3168352" cy="5112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Lenovo\Desktop\консультациидля родителей\консуль корон. вирус\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385" y="1501730"/>
            <a:ext cx="2915955" cy="50998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148696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26368" y="4653136"/>
            <a:ext cx="8435280" cy="1570179"/>
          </a:xfrm>
        </p:spPr>
        <p:txBody>
          <a:bodyPr>
            <a:normAutofit fontScale="925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Цель:</a:t>
            </a:r>
            <a:r>
              <a:rPr lang="ru-RU" b="1" dirty="0"/>
              <a:t> </a:t>
            </a:r>
            <a:r>
              <a:rPr lang="ru-RU" dirty="0"/>
              <a:t>Формирование навыков безопасного поведения у детей старшего дошкольного возраста на дорогах через ознакомление с ПДД.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>
                <a:effectLst/>
              </a:rPr>
              <a:t>3 сектор: </a:t>
            </a:r>
            <a:r>
              <a:rPr lang="ru-RU" i="1" dirty="0" smtClean="0">
                <a:effectLst/>
              </a:rPr>
              <a:t>«Правила </a:t>
            </a:r>
            <a:r>
              <a:rPr lang="ru-RU" i="1" dirty="0">
                <a:effectLst/>
              </a:rPr>
              <a:t>Дорожного </a:t>
            </a:r>
            <a:r>
              <a:rPr lang="ru-RU" i="1" dirty="0" smtClean="0">
                <a:effectLst/>
              </a:rPr>
              <a:t>Движения»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pic>
        <p:nvPicPr>
          <p:cNvPr id="4" name="Рисунок 3" descr="E:\методичка скатерть\методичка скатерть1\фото скатерть\20200127_16252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7"/>
            <a:ext cx="2016224" cy="2943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E:\методичка скатерть\методичка скатерть1\фото скатерть\20200127_16245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8492" y="1340767"/>
            <a:ext cx="2160240" cy="2941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E:\методичка скатерть\методичка скатерть1\фото скатерть\20200127_16245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357801"/>
            <a:ext cx="2088232" cy="2943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E:\методичка скатерть\методичка скатерть1\фото скатерть\20200127_16244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5" y="1340767"/>
            <a:ext cx="1991535" cy="29415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737622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4725144"/>
            <a:ext cx="8784976" cy="1944216"/>
          </a:xfrm>
        </p:spPr>
        <p:txBody>
          <a:bodyPr>
            <a:normAutofit fontScale="70000" lnSpcReduction="20000"/>
          </a:bodyPr>
          <a:lstStyle/>
          <a:p>
            <a:pPr marL="109728" indent="0" algn="ctr">
              <a:buNone/>
            </a:pPr>
            <a:r>
              <a:rPr lang="ru-RU" b="1" i="1" dirty="0">
                <a:solidFill>
                  <a:srgbClr val="FF0000"/>
                </a:solidFill>
              </a:rPr>
              <a:t>Задачи:</a:t>
            </a:r>
            <a:endParaRPr lang="ru-RU" dirty="0">
              <a:solidFill>
                <a:srgbClr val="FF0000"/>
              </a:solidFill>
            </a:endParaRPr>
          </a:p>
          <a:p>
            <a:pPr marL="109728" indent="0">
              <a:buNone/>
            </a:pPr>
            <a:r>
              <a:rPr lang="ru-RU" b="1" i="1" dirty="0"/>
              <a:t>Образовательные:</a:t>
            </a:r>
            <a:endParaRPr lang="ru-RU" dirty="0"/>
          </a:p>
          <a:p>
            <a:r>
              <a:rPr lang="ru-RU" dirty="0"/>
              <a:t>Формирование представления о жизни диких  и домашних животных.  Закреплять знания детей о диких и домашних животных. Формировать умение различать животных и их детенышей, правильно соотносить их названия. Расширять кругозор детей через ознакомление детей с новыми животными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>
                <a:effectLst/>
              </a:rPr>
              <a:t>4   сектор</a:t>
            </a:r>
            <a:r>
              <a:rPr lang="ru-RU" i="1" dirty="0" smtClean="0">
                <a:effectLst/>
              </a:rPr>
              <a:t>:</a:t>
            </a:r>
            <a:r>
              <a:rPr lang="ru-RU" dirty="0">
                <a:effectLst/>
              </a:rPr>
              <a:t> </a:t>
            </a:r>
            <a:r>
              <a:rPr lang="ru-RU" i="1" dirty="0" smtClean="0">
                <a:effectLst/>
              </a:rPr>
              <a:t>« </a:t>
            </a:r>
            <a:r>
              <a:rPr lang="ru-RU" i="1" dirty="0">
                <a:effectLst/>
              </a:rPr>
              <a:t>Природа и животные : </a:t>
            </a:r>
            <a:r>
              <a:rPr lang="ru-RU" i="1" dirty="0" smtClean="0">
                <a:effectLst/>
              </a:rPr>
              <a:t>дикие, домашние</a:t>
            </a:r>
            <a:r>
              <a:rPr lang="ru-RU" i="1" dirty="0">
                <a:effectLst/>
              </a:rPr>
              <a:t>»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pic>
        <p:nvPicPr>
          <p:cNvPr id="4" name="Рисунок 3" descr="E:\методичка скатерть\методичка скатерть1\фото скатерть\20200127_16305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340769"/>
            <a:ext cx="2736304" cy="3312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E:\методичка скатерть\методичка скатерть1\фото скатерть\20200127_16301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266" y="1340769"/>
            <a:ext cx="3066078" cy="33123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983768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283968" y="1484784"/>
            <a:ext cx="4752528" cy="3384376"/>
          </a:xfrm>
        </p:spPr>
        <p:txBody>
          <a:bodyPr>
            <a:normAutofit fontScale="62500" lnSpcReduction="20000"/>
          </a:bodyPr>
          <a:lstStyle/>
          <a:p>
            <a:pPr marL="109728" indent="0" algn="ctr">
              <a:buNone/>
            </a:pPr>
            <a:r>
              <a:rPr lang="ru-RU" b="1" i="1" dirty="0">
                <a:solidFill>
                  <a:srgbClr val="FF0000"/>
                </a:solidFill>
              </a:rPr>
              <a:t>Задачи:</a:t>
            </a:r>
            <a:endParaRPr lang="ru-RU" i="1" dirty="0">
              <a:solidFill>
                <a:srgbClr val="FF0000"/>
              </a:solidFill>
            </a:endParaRPr>
          </a:p>
          <a:p>
            <a:r>
              <a:rPr lang="ru-RU" i="1" dirty="0"/>
              <a:t> формирование любви к родному краю (причастности к родному дому, семье, детскому саду, города);</a:t>
            </a:r>
            <a:br>
              <a:rPr lang="ru-RU" i="1" dirty="0"/>
            </a:br>
            <a:r>
              <a:rPr lang="ru-RU" i="1" dirty="0"/>
              <a:t>- формирование духовно-нравственных отношений;</a:t>
            </a:r>
          </a:p>
          <a:p>
            <a:r>
              <a:rPr lang="ru-RU" i="1" dirty="0"/>
              <a:t>-чувство гордости за дедов победивших в ВОВ.</a:t>
            </a:r>
            <a:br>
              <a:rPr lang="ru-RU" i="1" dirty="0"/>
            </a:br>
            <a:r>
              <a:rPr lang="ru-RU" i="1" dirty="0"/>
              <a:t>- формирование любви к культурному наследию своего народа;</a:t>
            </a:r>
            <a:br>
              <a:rPr lang="ru-RU" i="1" dirty="0"/>
            </a:br>
            <a:r>
              <a:rPr lang="ru-RU" i="1" dirty="0"/>
              <a:t>- воспитание любви уважения к своим национальным особенностям;</a:t>
            </a:r>
            <a:br>
              <a:rPr lang="ru-RU" i="1" dirty="0"/>
            </a:br>
            <a:r>
              <a:rPr lang="ru-RU" i="1" dirty="0"/>
              <a:t>- чувство собственного достоинства как представителя своего народа;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>
                <a:effectLst/>
              </a:rPr>
              <a:t>5 сектор: </a:t>
            </a:r>
            <a:r>
              <a:rPr lang="ru-RU" dirty="0">
                <a:effectLst/>
              </a:rPr>
              <a:t> </a:t>
            </a:r>
            <a:r>
              <a:rPr lang="ru-RU" i="1" dirty="0" smtClean="0">
                <a:effectLst/>
              </a:rPr>
              <a:t>«Патриотическое воспитание - </a:t>
            </a:r>
            <a:r>
              <a:rPr lang="ru-RU" i="1" dirty="0">
                <a:effectLst/>
              </a:rPr>
              <a:t>Любимый город»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pic>
        <p:nvPicPr>
          <p:cNvPr id="4" name="Рисунок 3" descr="Камышин - герб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340768"/>
            <a:ext cx="2232248" cy="3600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251520" y="5282271"/>
            <a:ext cx="856895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/>
              <a:t>Камышин образован более трех веков назад в 1668 году по Указу царя Алексея Михайловича.  Площадь городского округа  - 81 кв. км. Население - 117 тысяч человек. Расположен на правом берегу Волгоградского водохранилища, в устье реки Камышинка, в 180 км к северу от города Волгограда. Есть  речной порт, железнодорожная станция, Приволжской дороги, через населенный пункт проходит оживленная автомобильная трасса Сызрань - Саратов-Волгоград (Р228). Протяженность  города вдоль Волги — 11 км.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42236730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340768"/>
            <a:ext cx="8856984" cy="5328592"/>
          </a:xfrm>
        </p:spPr>
        <p:txBody>
          <a:bodyPr>
            <a:normAutofit fontScale="55000" lnSpcReduction="20000"/>
          </a:bodyPr>
          <a:lstStyle/>
          <a:p>
            <a:pPr marL="109728" indent="0">
              <a:buNone/>
            </a:pPr>
            <a:r>
              <a:rPr lang="ru-RU" i="1" dirty="0"/>
              <a:t>– У    детей      дошкольного возраста  сформировались   представления  о собственном   теле и функционировании  человеческого организма;  сформировалось  позитивное  самосознание, ценностное отношение к собственной      жизни и жизни другого  человека; расширилось  представления и знания  дошкольников о питании,  закаливании, режиме дня, культурно-гигиенических   навыках;   выработалось   качественное  представление о здоровом образе жизни;    о  взаимосвязи   между здоровьем  природы и здоровьем  человека;  а так же у дошкольников  развивается  свободная   личность, обладающая  чувством собственного достоинства и уважения к людям;  формируется      уважение и бережное отношение к своему телу; восхищение его возможностями</a:t>
            </a:r>
            <a:r>
              <a:rPr lang="ru-RU" i="1" dirty="0" smtClean="0"/>
              <a:t>.</a:t>
            </a:r>
            <a:r>
              <a:rPr lang="ru-RU" i="1" dirty="0"/>
              <a:t/>
            </a:r>
            <a:br>
              <a:rPr lang="ru-RU" i="1" dirty="0"/>
            </a:br>
            <a:r>
              <a:rPr lang="ru-RU" i="1" dirty="0"/>
              <a:t>- У детей  расширились  знания  о здоровом  питании, необходимости употребления в пищу овощей, фруктов и других полезных продуктов, а так же  знакомятся с понятиями «витамины», и  раскрываются  их значение для здоровья человека</a:t>
            </a:r>
            <a:r>
              <a:rPr lang="ru-RU" i="1" dirty="0" smtClean="0"/>
              <a:t>.</a:t>
            </a:r>
            <a:r>
              <a:rPr lang="ru-RU" i="1" dirty="0"/>
              <a:t> </a:t>
            </a:r>
          </a:p>
          <a:p>
            <a:pPr marL="109728" indent="0">
              <a:buNone/>
            </a:pPr>
            <a:r>
              <a:rPr lang="ru-RU" i="1" dirty="0"/>
              <a:t>- Дети закрепили  значение дорожных знаков, понимают  их схематическое изображение; а так же  учатся применять полученные знания в дорожно – транспортной среде,  становятся грамотными  пешеходами.</a:t>
            </a:r>
          </a:p>
          <a:p>
            <a:pPr marL="109728" indent="0">
              <a:buNone/>
            </a:pPr>
            <a:r>
              <a:rPr lang="ru-RU" i="1" dirty="0" smtClean="0"/>
              <a:t>- </a:t>
            </a:r>
            <a:r>
              <a:rPr lang="ru-RU" i="1" dirty="0"/>
              <a:t>У детей расширились    представления о жизни диких  и домашних животных; сформировались  умение  различать животных и их детенышей, правильно соотносить их названия; а так же  расширяется  кругозор детей через ознакомление детей с новыми животными; формируется уважение и любовь к природе.</a:t>
            </a:r>
          </a:p>
          <a:p>
            <a:pPr marL="109728" indent="0">
              <a:buNone/>
            </a:pPr>
            <a:r>
              <a:rPr lang="ru-RU" i="1" dirty="0" smtClean="0"/>
              <a:t>-  </a:t>
            </a:r>
            <a:r>
              <a:rPr lang="ru-RU" i="1" dirty="0"/>
              <a:t>У детей формируется  любовь  к родному краю (причастности к родному дому, семье, детскому саду, городу);чувство гордости за дедов победивших в ВОВ; уважение  к культурному наследию своего народа; любовь и  уважения к своим национальным особенностям;  чувство собственного достоинства </a:t>
            </a:r>
            <a:r>
              <a:rPr lang="ru-RU" i="1" dirty="0" smtClean="0"/>
              <a:t>как представителя </a:t>
            </a:r>
            <a:r>
              <a:rPr lang="ru-RU" i="1" dirty="0"/>
              <a:t>своего народа;</a:t>
            </a:r>
          </a:p>
          <a:p>
            <a:pPr marL="109728" indent="0">
              <a:buNone/>
            </a:pPr>
            <a:r>
              <a:rPr lang="ru-RU" i="1" dirty="0"/>
              <a:t>– У  детей воспитывается и  развивается  интерес к экспериментированию, самонаблюдению, само обследованию;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i="1" dirty="0">
                <a:solidFill>
                  <a:schemeClr val="tx1"/>
                </a:solidFill>
                <a:effectLst/>
              </a:rPr>
              <a:t>Ожидаемый результат</a:t>
            </a:r>
            <a:r>
              <a:rPr lang="ru-RU" sz="2700" dirty="0">
                <a:solidFill>
                  <a:schemeClr val="tx1"/>
                </a:solidFill>
                <a:effectLst/>
              </a:rPr>
              <a:t/>
            </a:r>
            <a:br>
              <a:rPr lang="ru-RU" sz="2700" dirty="0">
                <a:solidFill>
                  <a:schemeClr val="tx1"/>
                </a:solidFill>
                <a:effectLst/>
              </a:rPr>
            </a:br>
            <a:r>
              <a:rPr lang="ru-RU" sz="2700" i="1" dirty="0">
                <a:solidFill>
                  <a:schemeClr val="tx1"/>
                </a:solidFill>
                <a:effectLst/>
              </a:rPr>
              <a:t>при использовании методического пособия</a:t>
            </a:r>
            <a:r>
              <a:rPr lang="ru-RU" sz="2700" dirty="0">
                <a:effectLst/>
              </a:rPr>
              <a:t/>
            </a:r>
            <a:br>
              <a:rPr lang="ru-RU" sz="2700" dirty="0">
                <a:effectLst/>
              </a:rPr>
            </a:br>
            <a:r>
              <a:rPr lang="ru-RU" sz="2700" i="1" dirty="0">
                <a:solidFill>
                  <a:srgbClr val="FF0000"/>
                </a:solidFill>
                <a:effectLst/>
              </a:rPr>
              <a:t>«Умная скатерть</a:t>
            </a:r>
            <a:r>
              <a:rPr lang="ru-RU" sz="2700" i="1" dirty="0" smtClean="0">
                <a:solidFill>
                  <a:srgbClr val="FF0000"/>
                </a:solidFill>
                <a:effectLst/>
              </a:rPr>
              <a:t>»</a:t>
            </a:r>
            <a:r>
              <a:rPr lang="ru-RU" dirty="0" smtClean="0">
                <a:solidFill>
                  <a:srgbClr val="FF0000"/>
                </a:solidFill>
                <a:effectLst/>
              </a:rPr>
              <a:t/>
            </a:r>
            <a:br>
              <a:rPr lang="ru-RU" dirty="0" smtClean="0">
                <a:solidFill>
                  <a:srgbClr val="FF0000"/>
                </a:solidFill>
                <a:effectLst/>
              </a:rPr>
            </a:b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16660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90872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4400" i="1" dirty="0" smtClean="0"/>
              <a:t>Спасибо за внимание!</a:t>
            </a:r>
            <a:endParaRPr lang="ru-RU" sz="4400" i="1" dirty="0"/>
          </a:p>
        </p:txBody>
      </p:sp>
      <p:pic>
        <p:nvPicPr>
          <p:cNvPr id="4" name="Объект 3" descr="C:\Users\Lenovo\Desktop\все фото за года\фото дети камышин\20200203_111325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844824"/>
            <a:ext cx="6120680" cy="42484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284940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93204" y="4725144"/>
            <a:ext cx="8229600" cy="4525963"/>
          </a:xfrm>
        </p:spPr>
        <p:txBody>
          <a:bodyPr/>
          <a:lstStyle/>
          <a:p>
            <a:r>
              <a:rPr lang="ru-RU" sz="2000" i="1" dirty="0"/>
              <a:t>Как заинтересовать родителей в совместной работе?</a:t>
            </a:r>
            <a:endParaRPr lang="ru-RU" sz="2000" dirty="0"/>
          </a:p>
          <a:p>
            <a:r>
              <a:rPr lang="ru-RU" sz="2000" i="1" dirty="0"/>
              <a:t>Как создать единое пространство развития ребенка в семье и детском саду, сделать родителей участниками воспитательного процесса?</a:t>
            </a:r>
            <a:endParaRPr lang="ru-RU" sz="2000" dirty="0"/>
          </a:p>
          <a:p>
            <a:endParaRPr lang="ru-RU" dirty="0"/>
          </a:p>
        </p:txBody>
      </p:sp>
      <p:pic>
        <p:nvPicPr>
          <p:cNvPr id="4" name="Рисунок 3" descr="C:\Users\Lenovo\Desktop\все фото за года\фото дети камышин 2\IMG-20210901-WA002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64556"/>
            <a:ext cx="5544616" cy="42165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60737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i="1" dirty="0"/>
              <a:t>Наше дошкольное образовательное учреждение в течение многих лет проводит планомерную целенаправленную работу с родителями. Ведущие </a:t>
            </a:r>
            <a:r>
              <a:rPr lang="ru-RU" i="1" dirty="0">
                <a:solidFill>
                  <a:srgbClr val="FF0000"/>
                </a:solidFill>
              </a:rPr>
              <a:t>цели нашей работы </a:t>
            </a:r>
            <a:r>
              <a:rPr lang="ru-RU" i="1" dirty="0"/>
              <a:t>по взаимодействию детского сада с семьёй – создание в детском саду необходимых условий для развития ответственных и взаимозависимых отношений с семьями воспитанников, обеспечивающих целостное развитие личности дошкольника, повышение компетентности родителей в области воспитания.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1706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i="1" dirty="0"/>
              <a:t>С целью изучения семьи, выяснения образовательных потребностей родителей, установления контакта с её членами, для согласования воспитательных воздействий на ребенка воспитатели детского сада начинают работу с анкетирования </a:t>
            </a:r>
            <a:r>
              <a:rPr lang="ru-RU" i="1" dirty="0">
                <a:solidFill>
                  <a:srgbClr val="FF0000"/>
                </a:solidFill>
              </a:rPr>
              <a:t>«Сотрудничество детского сада и семьи»</a:t>
            </a:r>
            <a:r>
              <a:rPr lang="ru-RU" i="1" dirty="0"/>
              <a:t>. На основе собранных данных мы анализируем особенности структуры родственных связей каждого ребенка, специфику семьи и семейного воспитания дошкольника,   отсюда вырабатывается  тактика общения с каждым родителем. Это помогает нам лучше ориентироваться в педагогических потребностях каждой семьи, учесть ее индивидуальные особенности. </a:t>
            </a:r>
          </a:p>
          <a:p>
            <a:r>
              <a:rPr lang="ru-RU" i="1" dirty="0"/>
              <a:t> Пожелания наших родителей натолкнуло нас на создание многофункционального пособия </a:t>
            </a:r>
            <a:r>
              <a:rPr lang="ru-RU" i="1" dirty="0">
                <a:solidFill>
                  <a:srgbClr val="FF0000"/>
                </a:solidFill>
              </a:rPr>
              <a:t>« Умная скатерть», </a:t>
            </a:r>
            <a:r>
              <a:rPr lang="ru-RU" i="1" dirty="0"/>
              <a:t>идея этого пособия заключается в том , что тематическая работа с детьми выставляется на платформу и активна разрабатывается с детьми  при участии родителей.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935002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700808"/>
            <a:ext cx="8784976" cy="5040560"/>
          </a:xfrm>
        </p:spPr>
        <p:txBody>
          <a:bodyPr>
            <a:normAutofit fontScale="55000" lnSpcReduction="20000"/>
          </a:bodyPr>
          <a:lstStyle/>
          <a:p>
            <a:r>
              <a:rPr lang="ru-RU" i="1" dirty="0"/>
              <a:t>Методическое пособие «Умная  скатерть» -  это педагогическое нововведение; целенаправленное прогрессивное изменение , вносящее в образовательную среду стабильные элементы (новшества), улучшающие характеристики отдельных частей, компонентов и самой образовательной системы в целом. Уникальность этого пособия заключается в том, что оно полностью безопасно и эко логично, это пособие оживший  </a:t>
            </a:r>
            <a:r>
              <a:rPr lang="ru-RU" i="1" dirty="0" smtClean="0"/>
              <a:t>алгоритм</a:t>
            </a:r>
          </a:p>
          <a:p>
            <a:pPr marL="109728" indent="0" algn="ctr"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Назначение</a:t>
            </a:r>
            <a:endParaRPr lang="ru-RU" i="1" dirty="0">
              <a:solidFill>
                <a:srgbClr val="FF0000"/>
              </a:solidFill>
            </a:endParaRPr>
          </a:p>
          <a:p>
            <a:r>
              <a:rPr lang="ru-RU" i="1" dirty="0"/>
              <a:t> Данные, методического пособия  </a:t>
            </a:r>
            <a:r>
              <a:rPr lang="ru-RU" i="1" dirty="0">
                <a:solidFill>
                  <a:srgbClr val="FF0000"/>
                </a:solidFill>
              </a:rPr>
              <a:t>«Умная  скатерть», </a:t>
            </a:r>
            <a:r>
              <a:rPr lang="ru-RU" i="1" dirty="0"/>
              <a:t>рекомендации  предназначены для развития детей  дошкольного возраста , 3-7 лет .</a:t>
            </a:r>
          </a:p>
          <a:p>
            <a:r>
              <a:rPr lang="ru-RU" i="1" dirty="0"/>
              <a:t>Пособие может быть использовано   воспитателями, родителями бабушками и дедушками для развития их малышей.</a:t>
            </a:r>
          </a:p>
          <a:p>
            <a:r>
              <a:rPr lang="ru-RU" i="1" dirty="0"/>
              <a:t>Пособие  используется в рамках реализации основной образовательной программой ДО.</a:t>
            </a:r>
          </a:p>
          <a:p>
            <a:pPr marL="109728" indent="0" algn="ctr"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Актуальность</a:t>
            </a:r>
            <a:r>
              <a:rPr lang="ru-RU" b="1" i="1" dirty="0">
                <a:solidFill>
                  <a:srgbClr val="FF0000"/>
                </a:solidFill>
              </a:rPr>
              <a:t>.</a:t>
            </a:r>
            <a:endParaRPr lang="ru-RU" i="1" dirty="0">
              <a:solidFill>
                <a:srgbClr val="FF0000"/>
              </a:solidFill>
            </a:endParaRPr>
          </a:p>
          <a:p>
            <a:r>
              <a:rPr lang="ru-RU" i="1" dirty="0"/>
              <a:t>Педагогическая  технология- специальный набор форм, методов, способов и приемов обучения и воспитательных средств , системно используемых   в образовательном процессе на основе декларируемых  психолого – педагогических установок, приводящих всегда к достижению прогнозируемого образовательного результата.</a:t>
            </a:r>
          </a:p>
          <a:p>
            <a:r>
              <a:rPr lang="ru-RU" i="1" dirty="0"/>
              <a:t>Игровая технология – это  современные образовательные ( педагогические) технологии, основанные на  активизации и интенсификации деятельности детей и связаны с игровой формой взаимодействия педагога и воспитанников.</a:t>
            </a:r>
          </a:p>
          <a:p>
            <a:r>
              <a:rPr lang="ru-RU" i="1" dirty="0"/>
              <a:t>Применение таких технологий  становятся все более значимо в работе воспитателя ДОУ.</a:t>
            </a:r>
          </a:p>
          <a:p>
            <a:pPr marL="109728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i="1" dirty="0">
                <a:effectLst/>
              </a:rPr>
              <a:t>Позвольте представить наше </a:t>
            </a:r>
            <a:r>
              <a:rPr lang="ru-RU" sz="3100" i="1" dirty="0" smtClean="0">
                <a:effectLst/>
              </a:rPr>
              <a:t>пособие</a:t>
            </a:r>
            <a:br>
              <a:rPr lang="ru-RU" sz="3100" i="1" dirty="0" smtClean="0">
                <a:effectLst/>
              </a:rPr>
            </a:br>
            <a:r>
              <a:rPr lang="ru-RU" sz="3100" i="1" dirty="0">
                <a:solidFill>
                  <a:srgbClr val="FF0000"/>
                </a:solidFill>
                <a:effectLst/>
              </a:rPr>
              <a:t>Многофункциональное методическое </a:t>
            </a:r>
            <a:r>
              <a:rPr lang="ru-RU" sz="3100" i="1" dirty="0" smtClean="0">
                <a:solidFill>
                  <a:srgbClr val="FF0000"/>
                </a:solidFill>
                <a:effectLst/>
              </a:rPr>
              <a:t>пособие «Умная  </a:t>
            </a:r>
            <a:r>
              <a:rPr lang="ru-RU" sz="3100" i="1" dirty="0">
                <a:solidFill>
                  <a:srgbClr val="FF0000"/>
                </a:solidFill>
                <a:effectLst/>
              </a:rPr>
              <a:t>скатерть»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53922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44008" y="476672"/>
            <a:ext cx="4392488" cy="6048672"/>
          </a:xfrm>
        </p:spPr>
        <p:txBody>
          <a:bodyPr>
            <a:normAutofit fontScale="47500" lnSpcReduction="20000"/>
          </a:bodyPr>
          <a:lstStyle/>
          <a:p>
            <a:pPr marL="109728" indent="0" algn="ctr">
              <a:buNone/>
            </a:pPr>
            <a:r>
              <a:rPr lang="ru-RU" sz="3300" b="1" i="1" dirty="0">
                <a:solidFill>
                  <a:srgbClr val="FF0000"/>
                </a:solidFill>
              </a:rPr>
              <a:t>Характеристика дидактического пособия.</a:t>
            </a:r>
            <a:endParaRPr lang="ru-RU" sz="3300" dirty="0">
              <a:solidFill>
                <a:srgbClr val="FF0000"/>
              </a:solidFill>
            </a:endParaRPr>
          </a:p>
          <a:p>
            <a:r>
              <a:rPr lang="ru-RU" sz="3300" dirty="0"/>
              <a:t>Данное пособие представляет собой настольное панно, имеющее тканевую основу , ламинированные картинки и детали из фетра, используемые в играх  Дидактическое пособие разделено на сектора. Фоном каждого  сектора служит  фетр зеленого  цвета. Каждый сектор  отражает понятийные для дошкольника  природные и социальные объекты и имеет свое название: «Человек», «ЗОЖ», « Природа и животные : «Правила Дорожного Движения»,    </a:t>
            </a:r>
            <a:r>
              <a:rPr lang="ru-RU" sz="3300" dirty="0" smtClean="0"/>
              <a:t>«Патриотическое </a:t>
            </a:r>
            <a:r>
              <a:rPr lang="ru-RU" sz="3300" dirty="0"/>
              <a:t>воспитание- Любимый город.» ,сюжетно- ролевая игра  « Доктор», сюжетно- ролевая игра      «Дорожное  Кафе».  Проводником  от одного сектора к другому являются  Маша и Миша – девочка и  мальчик сшитые из фетра.</a:t>
            </a:r>
          </a:p>
          <a:p>
            <a:r>
              <a:rPr lang="ru-RU" sz="3300" dirty="0"/>
              <a:t>Очень хорошая идея решения принципа статичности-динамичности – различные элементы крепятся к панно при помощи ленты-липучки.</a:t>
            </a:r>
          </a:p>
          <a:p>
            <a:endParaRPr lang="ru-RU" dirty="0"/>
          </a:p>
        </p:txBody>
      </p:sp>
      <p:pic>
        <p:nvPicPr>
          <p:cNvPr id="4" name="Рисунок 3" descr="C:\Users\Lenovo\Desktop\все фото за года\фото дети камышин\20200127_16511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97" y="476672"/>
            <a:ext cx="4176464" cy="56886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719608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3567577"/>
            <a:ext cx="8640960" cy="3173791"/>
          </a:xfrm>
        </p:spPr>
        <p:txBody>
          <a:bodyPr>
            <a:normAutofit fontScale="47500" lnSpcReduction="20000"/>
          </a:bodyPr>
          <a:lstStyle/>
          <a:p>
            <a:pPr marL="109728" indent="0" algn="ctr">
              <a:buNone/>
            </a:pPr>
            <a:r>
              <a:rPr lang="ru-RU" b="1" i="1" dirty="0">
                <a:solidFill>
                  <a:srgbClr val="FF0000"/>
                </a:solidFill>
              </a:rPr>
              <a:t>Цели пособия:</a:t>
            </a:r>
            <a:endParaRPr lang="ru-RU" dirty="0">
              <a:solidFill>
                <a:srgbClr val="FF0000"/>
              </a:solidFill>
            </a:endParaRPr>
          </a:p>
          <a:p>
            <a:pPr marL="109728" indent="0">
              <a:buNone/>
            </a:pPr>
            <a:r>
              <a:rPr lang="ru-RU" dirty="0"/>
              <a:t>– сформировать представления детей дошкольного возраста о состоянии собственного тела и функционировании человеческого организма;</a:t>
            </a:r>
            <a:br>
              <a:rPr lang="ru-RU" dirty="0"/>
            </a:br>
            <a:r>
              <a:rPr lang="ru-RU" dirty="0"/>
              <a:t>– сформировать позитивное самосознание, ценностное отношение к собственной жизни и жизни другого человека;</a:t>
            </a:r>
            <a:br>
              <a:rPr lang="ru-RU" dirty="0"/>
            </a:br>
            <a:r>
              <a:rPr lang="ru-RU" dirty="0"/>
              <a:t>– расширить знания дошкольников о питании, закаливании, режиме дня, культурно-гигиенических навыках; </a:t>
            </a:r>
            <a:br>
              <a:rPr lang="ru-RU" dirty="0"/>
            </a:br>
            <a:r>
              <a:rPr lang="ru-RU" dirty="0"/>
              <a:t>– развить умение видеть причины нарушения здоровья; взаимосвязь между здоровьем природы и здоровьем человека;</a:t>
            </a:r>
            <a:br>
              <a:rPr lang="ru-RU" dirty="0"/>
            </a:br>
            <a:r>
              <a:rPr lang="ru-RU" dirty="0"/>
              <a:t>– развить свободную, здоровую личность, обладающую чувством собственного достоинства и уважения к людям;</a:t>
            </a:r>
            <a:br>
              <a:rPr lang="ru-RU" dirty="0"/>
            </a:br>
            <a:r>
              <a:rPr lang="ru-RU" dirty="0"/>
              <a:t>– развить интерес к экспериментированию, самонаблюдению, само обследованию;</a:t>
            </a:r>
            <a:br>
              <a:rPr lang="ru-RU" dirty="0"/>
            </a:br>
            <a:r>
              <a:rPr lang="ru-RU" dirty="0"/>
              <a:t>– воспитать потребность в здоровом образе жизни; любовь и бережное отношение к своему телу; восхищение его возможностями.</a:t>
            </a:r>
          </a:p>
          <a:p>
            <a:pPr marL="109728" indent="0">
              <a:buNone/>
            </a:pPr>
            <a:r>
              <a:rPr lang="ru-RU" dirty="0"/>
              <a:t>-формировать правильное отношение к животным;</a:t>
            </a:r>
          </a:p>
          <a:p>
            <a:pPr marL="109728" indent="0">
              <a:buNone/>
            </a:pPr>
            <a:r>
              <a:rPr lang="ru-RU" dirty="0"/>
              <a:t>-прививать культуру поведения и знаний правил  дорожного  движения;</a:t>
            </a:r>
          </a:p>
          <a:p>
            <a:pPr marL="109728" indent="0">
              <a:buNone/>
            </a:pPr>
            <a:r>
              <a:rPr lang="ru-RU" dirty="0"/>
              <a:t>- воспитывать маленького патриота, любовь к малой родине.</a:t>
            </a:r>
          </a:p>
          <a:p>
            <a:endParaRPr lang="ru-RU" dirty="0"/>
          </a:p>
        </p:txBody>
      </p:sp>
      <p:pic>
        <p:nvPicPr>
          <p:cNvPr id="4" name="Рисунок 3" descr="C:\Users\Lenovo\Desktop\все фото за года\фото дети камышин\20200127_16503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257" y="176777"/>
            <a:ext cx="4320480" cy="33843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850168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136426" y="1052736"/>
            <a:ext cx="4900070" cy="5688632"/>
          </a:xfrm>
        </p:spPr>
        <p:txBody>
          <a:bodyPr>
            <a:normAutofit fontScale="62500" lnSpcReduction="20000"/>
          </a:bodyPr>
          <a:lstStyle/>
          <a:p>
            <a:pPr marL="109728" indent="0" algn="ctr">
              <a:buNone/>
            </a:pPr>
            <a:r>
              <a:rPr lang="ru-RU" sz="2900" i="1" dirty="0">
                <a:solidFill>
                  <a:srgbClr val="FF0000"/>
                </a:solidFill>
              </a:rPr>
              <a:t>Задачи:</a:t>
            </a:r>
          </a:p>
          <a:p>
            <a:r>
              <a:rPr lang="ru-RU" sz="2900" i="1" dirty="0" smtClean="0"/>
              <a:t>Дети </a:t>
            </a:r>
            <a:r>
              <a:rPr lang="ru-RU" sz="2900" i="1" dirty="0"/>
              <a:t>должны усвоить:  представления о состоянии собственного тела и функционировании человеческого организма; названия основных частей тела; их функции; умение различать правую и левую руку и ногу; про­странственные направления (вверх-вниз, спереди - сзади, направо -налево, вперед-назад), активизация словаря признаков по теме, практическое ус­воение простого предложения, активизация словаря по теме, развитие зрительного и слу­хового восприятия, </a:t>
            </a:r>
          </a:p>
          <a:p>
            <a:r>
              <a:rPr lang="ru-RU" sz="2900" i="1" dirty="0"/>
              <a:t>Для яркого и полного представления  к детям приходил врач -  мама  Филипа.  Она ярко смогла  раскрыть предлагаемую тему. Дети с интересом слушали специалиста в этой области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4652" y="33265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>
                <a:effectLst/>
              </a:rPr>
              <a:t>1 </a:t>
            </a:r>
            <a:r>
              <a:rPr lang="ru-RU" i="1" dirty="0" smtClean="0">
                <a:effectLst/>
              </a:rPr>
              <a:t>сектор:</a:t>
            </a:r>
            <a:r>
              <a:rPr lang="ru-RU" dirty="0">
                <a:effectLst/>
              </a:rPr>
              <a:t> </a:t>
            </a:r>
            <a:r>
              <a:rPr lang="ru-RU" dirty="0" smtClean="0">
                <a:effectLst/>
              </a:rPr>
              <a:t>«</a:t>
            </a:r>
            <a:r>
              <a:rPr lang="ru-RU" i="1" dirty="0" smtClean="0">
                <a:effectLst/>
              </a:rPr>
              <a:t>Знакомься, </a:t>
            </a:r>
            <a:r>
              <a:rPr lang="ru-RU" i="1" dirty="0">
                <a:effectLst/>
              </a:rPr>
              <a:t>твое </a:t>
            </a:r>
            <a:r>
              <a:rPr lang="ru-RU" i="1" dirty="0" smtClean="0">
                <a:effectLst/>
              </a:rPr>
              <a:t>тело»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pic>
        <p:nvPicPr>
          <p:cNvPr id="4" name="Рисунок 3" descr="C:\Users\Lenovo\Desktop\все фото за года\фото дети камышин\20200127_16363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126" y="1052736"/>
            <a:ext cx="3543300" cy="51125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799308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i="1" dirty="0">
                <a:effectLst/>
              </a:rPr>
              <a:t>Игровое задание родителям и детям</a:t>
            </a:r>
            <a:endParaRPr lang="ru-RU" i="1" dirty="0"/>
          </a:p>
        </p:txBody>
      </p:sp>
      <p:pic>
        <p:nvPicPr>
          <p:cNvPr id="4" name="Объект 3" descr="https://nsportal.ru/sites/default/files/styles/large/public/media/2016/08/07/chasti_tela_2_-_kopiya.jpg?itok=K2J0J_FY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340768"/>
            <a:ext cx="6912768" cy="51845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774565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125</TotalTime>
  <Words>695</Words>
  <Application>Microsoft Office PowerPoint</Application>
  <PresentationFormat>Экран (4:3)</PresentationFormat>
  <Paragraphs>57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Открытая</vt:lpstr>
      <vt:lpstr>«Использование  многофункционального  методического пособия «Умная скатерть», одна из форм работы  с родителями детей дошкольного возраста» </vt:lpstr>
      <vt:lpstr>Презентация PowerPoint</vt:lpstr>
      <vt:lpstr>Презентация PowerPoint</vt:lpstr>
      <vt:lpstr>Презентация PowerPoint</vt:lpstr>
      <vt:lpstr>Позвольте представить наше пособие Многофункциональное методическое пособие «Умная  скатерть» </vt:lpstr>
      <vt:lpstr>Презентация PowerPoint</vt:lpstr>
      <vt:lpstr>Презентация PowerPoint</vt:lpstr>
      <vt:lpstr>1 сектор: «Знакомься, твое тело» </vt:lpstr>
      <vt:lpstr>Игровое задание родителям и детям</vt:lpstr>
      <vt:lpstr>2 сектор: «ЗОЖ-Здоровый образ жизни» </vt:lpstr>
      <vt:lpstr>Консультации для родителей Здоровый образ жизни </vt:lpstr>
      <vt:lpstr>Консультации для родителей Коронавирус </vt:lpstr>
      <vt:lpstr>3 сектор: «Правила Дорожного Движения» </vt:lpstr>
      <vt:lpstr>4   сектор: « Природа и животные : дикие, домашние» </vt:lpstr>
      <vt:lpstr>5 сектор:  «Патриотическое воспитание - Любимый город» </vt:lpstr>
      <vt:lpstr>Ожидаемый результат при использовании методического пособия «Умная скатерть» 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«Использование  многофункционального  методического пособия «Умная скатерть», одна из форм работы  с родителями детей дошкольного возраста»</dc:title>
  <dc:creator>Nova</dc:creator>
  <cp:lastModifiedBy>Пользователь</cp:lastModifiedBy>
  <cp:revision>8</cp:revision>
  <dcterms:created xsi:type="dcterms:W3CDTF">2021-12-08T17:49:36Z</dcterms:created>
  <dcterms:modified xsi:type="dcterms:W3CDTF">2021-12-10T13:37:22Z</dcterms:modified>
</cp:coreProperties>
</file>